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Average"/>
      <p:regular r:id="rId13"/>
    </p:embeddedFont>
    <p:embeddedFont>
      <p:font typeface="Oswald"/>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Average-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swald-bold.fntdata"/><Relationship Id="rId14"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 Goals, and Table of Contents</a:t>
            </a:r>
            <a:endParaRPr/>
          </a:p>
          <a:p>
            <a:pPr indent="0" lvl="0" marL="0" rtl="0" algn="l">
              <a:spcBef>
                <a:spcPts val="0"/>
              </a:spcBef>
              <a:spcAft>
                <a:spcPts val="0"/>
              </a:spcAft>
              <a:buNone/>
            </a:pPr>
            <a:r>
              <a:rPr lang="en"/>
              <a:t>Videos, Bullets, 1 on 1 Feedback</a:t>
            </a:r>
            <a:endParaRPr/>
          </a:p>
          <a:p>
            <a:pPr indent="0" lvl="0" marL="0" rtl="0" algn="l">
              <a:spcBef>
                <a:spcPts val="0"/>
              </a:spcBef>
              <a:spcAft>
                <a:spcPts val="0"/>
              </a:spcAft>
              <a:buNone/>
            </a:pPr>
            <a:r>
              <a:rPr lang="en"/>
              <a:t>Overall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 Feedback:</a:t>
            </a:r>
            <a:endParaRPr/>
          </a:p>
          <a:p>
            <a:pPr indent="0" lvl="0" marL="0" rtl="0" algn="l">
              <a:spcBef>
                <a:spcPts val="0"/>
              </a:spcBef>
              <a:spcAft>
                <a:spcPts val="0"/>
              </a:spcAft>
              <a:buNone/>
            </a:pPr>
            <a:r>
              <a:rPr lang="en"/>
              <a:t>-Likes vending machine combined with shelf robot, implement gravity assisted shelves with forklift </a:t>
            </a:r>
            <a:endParaRPr/>
          </a:p>
          <a:p>
            <a:pPr indent="0" lvl="0" marL="0" rtl="0" algn="l">
              <a:spcBef>
                <a:spcPts val="0"/>
              </a:spcBef>
              <a:spcAft>
                <a:spcPts val="0"/>
              </a:spcAft>
              <a:buNone/>
            </a:pPr>
            <a:r>
              <a:rPr lang="en"/>
              <a:t>-Limit to one product (e.g. spices or tomato sauce)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a05cc83e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a05cc83e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for this meeting is for us to present our 5 potential solutions for this problem, and for each we hope for you to provide us individualized feedback per design, as well as any questions you might have. After all designs are presented, we hope to do an overall design review and feedback session, where you can ask more general questions or any other individual questions that may arise.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ad22a92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ad22a92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attachable arm is designed to be mounted on the sides, bottom, or top of a grocery aisle depending on the store design. It utilizes a ball screw linear actuator rail system and the robotic arm is mounted onto a carriage that allows for translation up and down or side to side on a shelf. The arm itself has 5 DoF, 4 revolute joints and 1 prismatic joint that increases the arm length in order to maximize reach. The consumer will be able to enter into a user interface the product they want, and the arm will navigate the shelf and bring it to the </a:t>
            </a:r>
            <a:r>
              <a:rPr lang="en"/>
              <a:t>consumer.</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design can be expanded to include a longer rail, it can be easily implemented into different aisles, and the end effector can be switched out.</a:t>
            </a:r>
            <a:endParaRPr sz="1000">
              <a:solidFill>
                <a:schemeClr val="dk1"/>
              </a:solidFill>
            </a:endParaRPr>
          </a:p>
          <a:p>
            <a:pPr indent="0" lvl="0" marL="0" rtl="0" algn="l">
              <a:spcBef>
                <a:spcPts val="0"/>
              </a:spcBef>
              <a:spcAft>
                <a:spcPts val="0"/>
              </a:spcAft>
              <a:buNone/>
            </a:pPr>
            <a:r>
              <a:rPr lang="en"/>
              <a:t>https://chime.aws/7547366260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a05cc83e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a05cc83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design uses an xz plotter in order to move the end-effector to the desired shelf. The shelves contain rollers with attached belts in order to form a conveyor-belt-like system. These belts have bins attached containing different foods. When the end-effector is in place below the belt the motor rotates the belt in order to tip the bin closes to the front and dispense the food onto the arm. The product is then lowered to the bottom of the machine to the customer. This design can be </a:t>
            </a:r>
            <a:r>
              <a:rPr lang="en"/>
              <a:t>expanded</a:t>
            </a:r>
            <a:r>
              <a:rPr lang="en"/>
              <a:t> to fit bigger items but would need to have a </a:t>
            </a:r>
            <a:r>
              <a:rPr lang="en"/>
              <a:t>refrigeration</a:t>
            </a:r>
            <a:r>
              <a:rPr lang="en"/>
              <a:t> system implemented in order to store dairy products. This machine can also function inside or outside of the store.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b5d5652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b5d5652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6651503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6651503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concept we have another XY/XZ plotter system utilizing belt-driven actuators. Two horizontal rails seen in the first image will be attached to a shelf on the aisle, with </a:t>
            </a:r>
            <a:r>
              <a:rPr lang="en"/>
              <a:t>carriages driven by the belts to perform lateral and vertical movement. For the end-effector, we are using a modular design in order to test the best gripper that can pick up a wide range of grocery items, along with a linear actuator that can allow extension into the shelf.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ac61691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ac61691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 robot does fr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Concept 5 is a free standing robot that can go around on any grocery store.</a:t>
            </a:r>
            <a:endParaRPr/>
          </a:p>
          <a:p>
            <a:pPr indent="0" lvl="0" marL="0" rtl="0" algn="l">
              <a:spcBef>
                <a:spcPts val="0"/>
              </a:spcBef>
              <a:spcAft>
                <a:spcPts val="0"/>
              </a:spcAft>
              <a:buNone/>
            </a:pPr>
            <a:r>
              <a:rPr lang="en"/>
              <a:t>In comparison to the other </a:t>
            </a:r>
            <a:r>
              <a:rPr lang="en"/>
              <a:t>concepts</a:t>
            </a:r>
            <a:r>
              <a:rPr lang="en"/>
              <a:t>, this one doenst need you to change anything in the grocery store  </a:t>
            </a:r>
            <a:endParaRPr/>
          </a:p>
          <a:p>
            <a:pPr indent="0" lvl="0" marL="0" rtl="0" algn="l">
              <a:spcBef>
                <a:spcPts val="0"/>
              </a:spcBef>
              <a:spcAft>
                <a:spcPts val="0"/>
              </a:spcAft>
              <a:buNone/>
            </a:pPr>
            <a:r>
              <a:rPr lang="en"/>
              <a:t>It has one main arm that can rotate 360, up and down, and extend itself to achieve further distances.</a:t>
            </a:r>
            <a:endParaRPr/>
          </a:p>
          <a:p>
            <a:pPr indent="0" lvl="0" marL="0" rtl="0" algn="l">
              <a:spcBef>
                <a:spcPts val="0"/>
              </a:spcBef>
              <a:spcAft>
                <a:spcPts val="0"/>
              </a:spcAft>
              <a:buNone/>
            </a:pPr>
            <a:r>
              <a:rPr lang="en"/>
              <a:t>Tha grapper at the end of the arm was design based of a human hand capabilities, so it will be able to do normal stuf like opening a door for example.</a:t>
            </a:r>
            <a:endParaRPr/>
          </a:p>
          <a:p>
            <a:pPr indent="0" lvl="0" marL="0" rtl="0" algn="l">
              <a:spcBef>
                <a:spcPts val="0"/>
              </a:spcBef>
              <a:spcAft>
                <a:spcPts val="0"/>
              </a:spcAft>
              <a:buNone/>
            </a:pPr>
            <a:r>
              <a:rPr lang="en"/>
              <a:t>It has a space to put a </a:t>
            </a:r>
            <a:r>
              <a:rPr lang="en"/>
              <a:t>basket</a:t>
            </a:r>
            <a:r>
              <a:rPr lang="en"/>
              <a:t> with all the products collected.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hyperlink" Target="http://drive.google.com/file/d/1gIs3hb48fdAG44Z1q4XMXvhSieAKSr1O/view" TargetMode="External"/><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My9OH1AkxeesdDVi-zubndR0m8rAkXkP/view" TargetMode="External"/><Relationship Id="rId4" Type="http://schemas.openxmlformats.org/officeDocument/2006/relationships/image" Target="../media/image1.png"/><Relationship Id="rId5" Type="http://schemas.openxmlformats.org/officeDocument/2006/relationships/image" Target="../media/image10.jpg"/><Relationship Id="rId6" Type="http://schemas.openxmlformats.org/officeDocument/2006/relationships/image" Target="../media/image2.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XkVuPBSzIrwi-O_VsOBnuzyS0whjeC_r/view" TargetMode="External"/><Relationship Id="rId4" Type="http://schemas.openxmlformats.org/officeDocument/2006/relationships/image" Target="../media/image8.jpg"/><Relationship Id="rId9" Type="http://schemas.openxmlformats.org/officeDocument/2006/relationships/image" Target="../media/image1.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hyperlink" Target="http://drive.google.com/file/d/1phZhl00SiL2b5TQ1tGx8Ih9-33aqv2HA/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www.youtube.com/watch?v=VQ4QMseq-iE" TargetMode="External"/><Relationship Id="rId5"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49vAOSPCiBvip45ouNU0kvQEwwvosEEn/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EZ-Cart Design Review</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Daniel Ryaboshapka, Moises Abbo, Stephanie Bentley, Rebecca Shen, Taylor Korte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Definition &amp; Presentation Overview </a:t>
            </a:r>
            <a:endParaRPr/>
          </a:p>
        </p:txBody>
      </p:sp>
      <p:sp>
        <p:nvSpPr>
          <p:cNvPr id="66" name="Google Shape;66;p14"/>
          <p:cNvSpPr txBox="1"/>
          <p:nvPr>
            <p:ph idx="1" type="body"/>
          </p:nvPr>
        </p:nvSpPr>
        <p:spPr>
          <a:xfrm>
            <a:off x="311700" y="1657000"/>
            <a:ext cx="8520600" cy="8334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770"/>
              <a:buNone/>
            </a:pPr>
            <a:r>
              <a:rPr lang="en" sz="2800">
                <a:solidFill>
                  <a:schemeClr val="accent5"/>
                </a:solidFill>
                <a:latin typeface="Oswald"/>
                <a:ea typeface="Oswald"/>
                <a:cs typeface="Oswald"/>
                <a:sym typeface="Oswald"/>
              </a:rPr>
              <a:t>How can we reduce the difficulty of stocking &amp; picking grocery items in an aisle? </a:t>
            </a:r>
            <a:endParaRPr sz="2800">
              <a:solidFill>
                <a:schemeClr val="accent5"/>
              </a:solidFill>
              <a:latin typeface="Oswald"/>
              <a:ea typeface="Oswald"/>
              <a:cs typeface="Oswald"/>
              <a:sym typeface="Oswald"/>
            </a:endParaRPr>
          </a:p>
        </p:txBody>
      </p:sp>
      <p:cxnSp>
        <p:nvCxnSpPr>
          <p:cNvPr id="67" name="Google Shape;67;p14"/>
          <p:cNvCxnSpPr/>
          <p:nvPr/>
        </p:nvCxnSpPr>
        <p:spPr>
          <a:xfrm>
            <a:off x="285375" y="1038875"/>
            <a:ext cx="5984700" cy="0"/>
          </a:xfrm>
          <a:prstGeom prst="straightConnector1">
            <a:avLst/>
          </a:prstGeom>
          <a:noFill/>
          <a:ln cap="flat" cmpd="sng" w="9525">
            <a:solidFill>
              <a:schemeClr val="dk2"/>
            </a:solidFill>
            <a:prstDash val="solid"/>
            <a:round/>
            <a:headEnd len="med" w="med" type="none"/>
            <a:tailEnd len="med" w="med" type="none"/>
          </a:ln>
        </p:spPr>
      </p:cxnSp>
      <p:sp>
        <p:nvSpPr>
          <p:cNvPr id="68" name="Google Shape;68;p14"/>
          <p:cNvSpPr txBox="1"/>
          <p:nvPr/>
        </p:nvSpPr>
        <p:spPr>
          <a:xfrm>
            <a:off x="463925" y="3251150"/>
            <a:ext cx="82902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Oswald"/>
              <a:buAutoNum type="arabicPeriod"/>
            </a:pPr>
            <a:r>
              <a:rPr lang="en" sz="2200">
                <a:solidFill>
                  <a:schemeClr val="lt2"/>
                </a:solidFill>
                <a:latin typeface="Oswald"/>
                <a:ea typeface="Oswald"/>
                <a:cs typeface="Oswald"/>
                <a:sym typeface="Oswald"/>
              </a:rPr>
              <a:t>Individual Design Pitches and Feedback</a:t>
            </a:r>
            <a:endParaRPr sz="2200">
              <a:solidFill>
                <a:schemeClr val="lt2"/>
              </a:solidFill>
              <a:latin typeface="Oswald"/>
              <a:ea typeface="Oswald"/>
              <a:cs typeface="Oswald"/>
              <a:sym typeface="Oswald"/>
            </a:endParaRPr>
          </a:p>
          <a:p>
            <a:pPr indent="-368300" lvl="0" marL="457200" rtl="0" algn="l">
              <a:spcBef>
                <a:spcPts val="0"/>
              </a:spcBef>
              <a:spcAft>
                <a:spcPts val="0"/>
              </a:spcAft>
              <a:buClr>
                <a:schemeClr val="lt2"/>
              </a:buClr>
              <a:buSzPts val="2200"/>
              <a:buFont typeface="Oswald"/>
              <a:buAutoNum type="arabicPeriod"/>
            </a:pPr>
            <a:r>
              <a:rPr lang="en" sz="2200">
                <a:solidFill>
                  <a:schemeClr val="lt2"/>
                </a:solidFill>
                <a:latin typeface="Oswald"/>
                <a:ea typeface="Oswald"/>
                <a:cs typeface="Oswald"/>
                <a:sym typeface="Oswald"/>
              </a:rPr>
              <a:t>Overall Design Review and Questions</a:t>
            </a:r>
            <a:endParaRPr sz="2200">
              <a:solidFill>
                <a:schemeClr val="lt2"/>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1: Attachable Arm</a:t>
            </a:r>
            <a:endParaRPr/>
          </a:p>
        </p:txBody>
      </p:sp>
      <p:pic>
        <p:nvPicPr>
          <p:cNvPr id="74" name="Google Shape;74;p15"/>
          <p:cNvPicPr preferRelativeResize="0"/>
          <p:nvPr/>
        </p:nvPicPr>
        <p:blipFill>
          <a:blip r:embed="rId3">
            <a:alphaModFix/>
          </a:blip>
          <a:stretch>
            <a:fillRect/>
          </a:stretch>
        </p:blipFill>
        <p:spPr>
          <a:xfrm>
            <a:off x="1004163" y="1225525"/>
            <a:ext cx="3593126" cy="2296201"/>
          </a:xfrm>
          <a:prstGeom prst="rect">
            <a:avLst/>
          </a:prstGeom>
          <a:noFill/>
          <a:ln>
            <a:noFill/>
          </a:ln>
        </p:spPr>
      </p:pic>
      <p:cxnSp>
        <p:nvCxnSpPr>
          <p:cNvPr id="75" name="Google Shape;75;p15"/>
          <p:cNvCxnSpPr/>
          <p:nvPr/>
        </p:nvCxnSpPr>
        <p:spPr>
          <a:xfrm>
            <a:off x="285375" y="1038875"/>
            <a:ext cx="5984700" cy="0"/>
          </a:xfrm>
          <a:prstGeom prst="straightConnector1">
            <a:avLst/>
          </a:prstGeom>
          <a:noFill/>
          <a:ln cap="flat" cmpd="sng" w="9525">
            <a:solidFill>
              <a:schemeClr val="dk2"/>
            </a:solidFill>
            <a:prstDash val="solid"/>
            <a:round/>
            <a:headEnd len="med" w="med" type="none"/>
            <a:tailEnd len="med" w="med" type="none"/>
          </a:ln>
        </p:spPr>
      </p:cxnSp>
      <p:pic>
        <p:nvPicPr>
          <p:cNvPr id="76" name="Google Shape;76;p15" title="movieeee.mp4">
            <a:hlinkClick r:id="rId4"/>
          </p:cNvPr>
          <p:cNvPicPr preferRelativeResize="0"/>
          <p:nvPr/>
        </p:nvPicPr>
        <p:blipFill>
          <a:blip r:embed="rId5">
            <a:alphaModFix/>
          </a:blip>
          <a:stretch>
            <a:fillRect/>
          </a:stretch>
        </p:blipFill>
        <p:spPr>
          <a:xfrm>
            <a:off x="5112600" y="1601750"/>
            <a:ext cx="3930550" cy="2947925"/>
          </a:xfrm>
          <a:prstGeom prst="rect">
            <a:avLst/>
          </a:prstGeom>
          <a:noFill/>
          <a:ln>
            <a:noFill/>
          </a:ln>
        </p:spPr>
      </p:pic>
      <p:pic>
        <p:nvPicPr>
          <p:cNvPr id="77" name="Google Shape;77;p15"/>
          <p:cNvPicPr preferRelativeResize="0"/>
          <p:nvPr/>
        </p:nvPicPr>
        <p:blipFill>
          <a:blip r:embed="rId6">
            <a:alphaModFix/>
          </a:blip>
          <a:stretch>
            <a:fillRect/>
          </a:stretch>
        </p:blipFill>
        <p:spPr>
          <a:xfrm>
            <a:off x="662375" y="3708375"/>
            <a:ext cx="1653224" cy="1317424"/>
          </a:xfrm>
          <a:prstGeom prst="rect">
            <a:avLst/>
          </a:prstGeom>
          <a:noFill/>
          <a:ln>
            <a:noFill/>
          </a:ln>
        </p:spPr>
      </p:pic>
      <p:pic>
        <p:nvPicPr>
          <p:cNvPr id="78" name="Google Shape;78;p15"/>
          <p:cNvPicPr preferRelativeResize="0"/>
          <p:nvPr/>
        </p:nvPicPr>
        <p:blipFill>
          <a:blip r:embed="rId7">
            <a:alphaModFix/>
          </a:blip>
          <a:stretch>
            <a:fillRect/>
          </a:stretch>
        </p:blipFill>
        <p:spPr>
          <a:xfrm>
            <a:off x="3113448" y="3708363"/>
            <a:ext cx="1846854" cy="1317426"/>
          </a:xfrm>
          <a:prstGeom prst="rect">
            <a:avLst/>
          </a:prstGeom>
          <a:noFill/>
          <a:ln>
            <a:noFill/>
          </a:ln>
        </p:spPr>
      </p:pic>
      <p:sp>
        <p:nvSpPr>
          <p:cNvPr id="79" name="Google Shape;79;p15"/>
          <p:cNvSpPr txBox="1"/>
          <p:nvPr/>
        </p:nvSpPr>
        <p:spPr>
          <a:xfrm>
            <a:off x="80650" y="3905375"/>
            <a:ext cx="75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5"/>
                </a:solidFill>
                <a:latin typeface="Oswald"/>
                <a:ea typeface="Oswald"/>
                <a:cs typeface="Oswald"/>
                <a:sym typeface="Oswald"/>
              </a:rPr>
              <a:t>Ball Screw </a:t>
            </a:r>
            <a:endParaRPr sz="1200">
              <a:solidFill>
                <a:schemeClr val="accent5"/>
              </a:solidFill>
              <a:latin typeface="Oswald"/>
              <a:ea typeface="Oswald"/>
              <a:cs typeface="Oswald"/>
              <a:sym typeface="Oswald"/>
            </a:endParaRPr>
          </a:p>
          <a:p>
            <a:pPr indent="0" lvl="0" marL="0" rtl="0" algn="l">
              <a:spcBef>
                <a:spcPts val="0"/>
              </a:spcBef>
              <a:spcAft>
                <a:spcPts val="0"/>
              </a:spcAft>
              <a:buNone/>
            </a:pPr>
            <a:r>
              <a:rPr lang="en" sz="1200">
                <a:solidFill>
                  <a:schemeClr val="accent5"/>
                </a:solidFill>
                <a:latin typeface="Oswald"/>
                <a:ea typeface="Oswald"/>
                <a:cs typeface="Oswald"/>
                <a:sym typeface="Oswald"/>
              </a:rPr>
              <a:t>Rail System</a:t>
            </a:r>
            <a:endParaRPr sz="1200">
              <a:solidFill>
                <a:schemeClr val="accent5"/>
              </a:solidFill>
              <a:latin typeface="Oswald"/>
              <a:ea typeface="Oswald"/>
              <a:cs typeface="Oswald"/>
              <a:sym typeface="Oswald"/>
            </a:endParaRPr>
          </a:p>
        </p:txBody>
      </p:sp>
      <p:sp>
        <p:nvSpPr>
          <p:cNvPr id="80" name="Google Shape;80;p15"/>
          <p:cNvSpPr txBox="1"/>
          <p:nvPr/>
        </p:nvSpPr>
        <p:spPr>
          <a:xfrm>
            <a:off x="2420775" y="3905375"/>
            <a:ext cx="759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5"/>
                </a:solidFill>
                <a:latin typeface="Oswald"/>
                <a:ea typeface="Oswald"/>
                <a:cs typeface="Oswald"/>
                <a:sym typeface="Oswald"/>
              </a:rPr>
              <a:t>End Effector w/ Linear Actuator</a:t>
            </a:r>
            <a:endParaRPr sz="1200">
              <a:solidFill>
                <a:schemeClr val="accent5"/>
              </a:solidFill>
              <a:latin typeface="Oswald"/>
              <a:ea typeface="Oswald"/>
              <a:cs typeface="Oswald"/>
              <a:sym typeface="Oswald"/>
            </a:endParaRPr>
          </a:p>
        </p:txBody>
      </p:sp>
      <p:sp>
        <p:nvSpPr>
          <p:cNvPr id="81" name="Google Shape;81;p15"/>
          <p:cNvSpPr txBox="1"/>
          <p:nvPr/>
        </p:nvSpPr>
        <p:spPr>
          <a:xfrm>
            <a:off x="170950" y="2086000"/>
            <a:ext cx="92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5"/>
                </a:solidFill>
                <a:latin typeface="Oswald"/>
                <a:ea typeface="Oswald"/>
                <a:cs typeface="Oswald"/>
                <a:sym typeface="Oswald"/>
              </a:rPr>
              <a:t>Full Assembly</a:t>
            </a:r>
            <a:endParaRPr sz="1200">
              <a:solidFill>
                <a:schemeClr val="accent5"/>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257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2: Vending Machine</a:t>
            </a:r>
            <a:endParaRPr/>
          </a:p>
        </p:txBody>
      </p:sp>
      <p:pic>
        <p:nvPicPr>
          <p:cNvPr id="87" name="Google Shape;87;p16" title="VendingMachineSimulation.mp4">
            <a:hlinkClick r:id="rId3"/>
          </p:cNvPr>
          <p:cNvPicPr preferRelativeResize="0"/>
          <p:nvPr/>
        </p:nvPicPr>
        <p:blipFill>
          <a:blip r:embed="rId4">
            <a:alphaModFix/>
          </a:blip>
          <a:stretch>
            <a:fillRect/>
          </a:stretch>
        </p:blipFill>
        <p:spPr>
          <a:xfrm>
            <a:off x="4686025" y="257599"/>
            <a:ext cx="4206500" cy="3154875"/>
          </a:xfrm>
          <a:prstGeom prst="rect">
            <a:avLst/>
          </a:prstGeom>
          <a:noFill/>
          <a:ln>
            <a:noFill/>
          </a:ln>
        </p:spPr>
      </p:pic>
      <p:pic>
        <p:nvPicPr>
          <p:cNvPr id="88" name="Google Shape;88;p16"/>
          <p:cNvPicPr preferRelativeResize="0"/>
          <p:nvPr/>
        </p:nvPicPr>
        <p:blipFill rotWithShape="1">
          <a:blip r:embed="rId5">
            <a:alphaModFix/>
          </a:blip>
          <a:srcRect b="12274" l="39084" r="26328" t="15440"/>
          <a:stretch/>
        </p:blipFill>
        <p:spPr>
          <a:xfrm>
            <a:off x="968350" y="1033213"/>
            <a:ext cx="2485474" cy="2407826"/>
          </a:xfrm>
          <a:prstGeom prst="rect">
            <a:avLst/>
          </a:prstGeom>
          <a:noFill/>
          <a:ln>
            <a:noFill/>
          </a:ln>
        </p:spPr>
      </p:pic>
      <p:pic>
        <p:nvPicPr>
          <p:cNvPr id="89" name="Google Shape;89;p16"/>
          <p:cNvPicPr preferRelativeResize="0"/>
          <p:nvPr/>
        </p:nvPicPr>
        <p:blipFill rotWithShape="1">
          <a:blip r:embed="rId6">
            <a:alphaModFix/>
          </a:blip>
          <a:srcRect b="13054" l="8111" r="9038" t="17577"/>
          <a:stretch/>
        </p:blipFill>
        <p:spPr>
          <a:xfrm>
            <a:off x="1590013" y="3643950"/>
            <a:ext cx="1551375" cy="1391925"/>
          </a:xfrm>
          <a:prstGeom prst="rect">
            <a:avLst/>
          </a:prstGeom>
          <a:noFill/>
          <a:ln>
            <a:noFill/>
          </a:ln>
        </p:spPr>
      </p:pic>
      <p:pic>
        <p:nvPicPr>
          <p:cNvPr id="90" name="Google Shape;90;p16"/>
          <p:cNvPicPr preferRelativeResize="0"/>
          <p:nvPr/>
        </p:nvPicPr>
        <p:blipFill rotWithShape="1">
          <a:blip r:embed="rId7">
            <a:alphaModFix/>
          </a:blip>
          <a:srcRect b="2467" l="0" r="1652" t="3697"/>
          <a:stretch/>
        </p:blipFill>
        <p:spPr>
          <a:xfrm>
            <a:off x="5193875" y="3643950"/>
            <a:ext cx="2545262" cy="1391925"/>
          </a:xfrm>
          <a:prstGeom prst="rect">
            <a:avLst/>
          </a:prstGeom>
          <a:noFill/>
          <a:ln>
            <a:noFill/>
          </a:ln>
        </p:spPr>
      </p:pic>
      <p:cxnSp>
        <p:nvCxnSpPr>
          <p:cNvPr id="91" name="Google Shape;91;p16"/>
          <p:cNvCxnSpPr/>
          <p:nvPr/>
        </p:nvCxnSpPr>
        <p:spPr>
          <a:xfrm>
            <a:off x="254938" y="845400"/>
            <a:ext cx="4097400" cy="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nvSpPr>
        <p:spPr>
          <a:xfrm>
            <a:off x="3977350" y="3643950"/>
            <a:ext cx="11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Oswald"/>
                <a:ea typeface="Oswald"/>
                <a:cs typeface="Oswald"/>
                <a:sym typeface="Oswald"/>
              </a:rPr>
              <a:t>End-Effector:</a:t>
            </a:r>
            <a:endParaRPr>
              <a:solidFill>
                <a:schemeClr val="accent5"/>
              </a:solidFill>
              <a:latin typeface="Oswald"/>
              <a:ea typeface="Oswald"/>
              <a:cs typeface="Oswald"/>
              <a:sym typeface="Oswald"/>
            </a:endParaRPr>
          </a:p>
        </p:txBody>
      </p:sp>
      <p:sp>
        <p:nvSpPr>
          <p:cNvPr id="93" name="Google Shape;93;p16"/>
          <p:cNvSpPr txBox="1"/>
          <p:nvPr/>
        </p:nvSpPr>
        <p:spPr>
          <a:xfrm>
            <a:off x="540750" y="3643950"/>
            <a:ext cx="11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Oswald"/>
                <a:ea typeface="Oswald"/>
                <a:cs typeface="Oswald"/>
                <a:sym typeface="Oswald"/>
              </a:rPr>
              <a:t>XZ Plotter:</a:t>
            </a:r>
            <a:endParaRPr>
              <a:solidFill>
                <a:schemeClr val="accent5"/>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7" title="XYMovement.avi">
            <a:hlinkClick r:id="rId3"/>
          </p:cNvPr>
          <p:cNvPicPr preferRelativeResize="0"/>
          <p:nvPr/>
        </p:nvPicPr>
        <p:blipFill>
          <a:blip r:embed="rId4">
            <a:alphaModFix/>
          </a:blip>
          <a:stretch>
            <a:fillRect/>
          </a:stretch>
        </p:blipFill>
        <p:spPr>
          <a:xfrm>
            <a:off x="6033225" y="361938"/>
            <a:ext cx="2651760" cy="2209800"/>
          </a:xfrm>
          <a:prstGeom prst="rect">
            <a:avLst/>
          </a:prstGeom>
          <a:noFill/>
          <a:ln>
            <a:noFill/>
          </a:ln>
        </p:spPr>
      </p:pic>
      <p:sp>
        <p:nvSpPr>
          <p:cNvPr id="99" name="Google Shape;9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3: Wire System</a:t>
            </a:r>
            <a:endParaRPr/>
          </a:p>
        </p:txBody>
      </p:sp>
      <p:pic>
        <p:nvPicPr>
          <p:cNvPr id="100" name="Google Shape;100;p17"/>
          <p:cNvPicPr preferRelativeResize="0"/>
          <p:nvPr/>
        </p:nvPicPr>
        <p:blipFill rotWithShape="1">
          <a:blip r:embed="rId5">
            <a:alphaModFix/>
          </a:blip>
          <a:srcRect b="0" l="45706" r="32697" t="14317"/>
          <a:stretch/>
        </p:blipFill>
        <p:spPr>
          <a:xfrm>
            <a:off x="311700" y="1219725"/>
            <a:ext cx="2428877" cy="3749350"/>
          </a:xfrm>
          <a:prstGeom prst="rect">
            <a:avLst/>
          </a:prstGeom>
          <a:noFill/>
          <a:ln>
            <a:noFill/>
          </a:ln>
        </p:spPr>
      </p:pic>
      <p:cxnSp>
        <p:nvCxnSpPr>
          <p:cNvPr id="101" name="Google Shape;101;p17"/>
          <p:cNvCxnSpPr/>
          <p:nvPr/>
        </p:nvCxnSpPr>
        <p:spPr>
          <a:xfrm>
            <a:off x="285375" y="1038875"/>
            <a:ext cx="2881200" cy="0"/>
          </a:xfrm>
          <a:prstGeom prst="straightConnector1">
            <a:avLst/>
          </a:prstGeom>
          <a:noFill/>
          <a:ln cap="flat" cmpd="sng" w="9525">
            <a:solidFill>
              <a:schemeClr val="dk2"/>
            </a:solidFill>
            <a:prstDash val="solid"/>
            <a:round/>
            <a:headEnd len="med" w="med" type="none"/>
            <a:tailEnd len="med" w="med" type="none"/>
          </a:ln>
        </p:spPr>
      </p:cxnSp>
      <p:pic>
        <p:nvPicPr>
          <p:cNvPr id="102" name="Google Shape;102;p17"/>
          <p:cNvPicPr preferRelativeResize="0"/>
          <p:nvPr/>
        </p:nvPicPr>
        <p:blipFill rotWithShape="1">
          <a:blip r:embed="rId6">
            <a:alphaModFix/>
          </a:blip>
          <a:srcRect b="0" l="45706" r="38680" t="13005"/>
          <a:stretch/>
        </p:blipFill>
        <p:spPr>
          <a:xfrm>
            <a:off x="3927575" y="1017725"/>
            <a:ext cx="862550" cy="1869775"/>
          </a:xfrm>
          <a:prstGeom prst="rect">
            <a:avLst/>
          </a:prstGeom>
          <a:noFill/>
          <a:ln>
            <a:noFill/>
          </a:ln>
        </p:spPr>
      </p:pic>
      <p:sp>
        <p:nvSpPr>
          <p:cNvPr id="103" name="Google Shape;103;p17"/>
          <p:cNvSpPr txBox="1"/>
          <p:nvPr/>
        </p:nvSpPr>
        <p:spPr>
          <a:xfrm>
            <a:off x="3891738" y="574213"/>
            <a:ext cx="93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Oswald"/>
                <a:ea typeface="Oswald"/>
                <a:cs typeface="Oswald"/>
                <a:sym typeface="Oswald"/>
              </a:rPr>
              <a:t>UI System:</a:t>
            </a:r>
            <a:endParaRPr>
              <a:solidFill>
                <a:schemeClr val="accent5"/>
              </a:solidFill>
              <a:latin typeface="Oswald"/>
              <a:ea typeface="Oswald"/>
              <a:cs typeface="Oswald"/>
              <a:sym typeface="Oswald"/>
            </a:endParaRPr>
          </a:p>
        </p:txBody>
      </p:sp>
      <p:pic>
        <p:nvPicPr>
          <p:cNvPr id="104" name="Google Shape;104;p17"/>
          <p:cNvPicPr preferRelativeResize="0"/>
          <p:nvPr/>
        </p:nvPicPr>
        <p:blipFill rotWithShape="1">
          <a:blip r:embed="rId7">
            <a:alphaModFix/>
          </a:blip>
          <a:srcRect b="8228" l="29244" r="37192" t="9243"/>
          <a:stretch/>
        </p:blipFill>
        <p:spPr>
          <a:xfrm>
            <a:off x="3618900" y="3352050"/>
            <a:ext cx="1479907" cy="1565499"/>
          </a:xfrm>
          <a:prstGeom prst="rect">
            <a:avLst/>
          </a:prstGeom>
          <a:noFill/>
          <a:ln>
            <a:noFill/>
          </a:ln>
        </p:spPr>
      </p:pic>
      <p:sp>
        <p:nvSpPr>
          <p:cNvPr id="105" name="Google Shape;105;p17"/>
          <p:cNvSpPr txBox="1"/>
          <p:nvPr/>
        </p:nvSpPr>
        <p:spPr>
          <a:xfrm>
            <a:off x="3509238" y="3003375"/>
            <a:ext cx="169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latin typeface="Oswald"/>
                <a:ea typeface="Oswald"/>
                <a:cs typeface="Oswald"/>
                <a:sym typeface="Oswald"/>
              </a:rPr>
              <a:t>Main Robot: </a:t>
            </a:r>
            <a:endParaRPr>
              <a:solidFill>
                <a:schemeClr val="accent5"/>
              </a:solidFill>
              <a:latin typeface="Oswald"/>
              <a:ea typeface="Oswald"/>
              <a:cs typeface="Oswald"/>
              <a:sym typeface="Oswald"/>
            </a:endParaRPr>
          </a:p>
        </p:txBody>
      </p:sp>
      <p:pic>
        <p:nvPicPr>
          <p:cNvPr id="106" name="Google Shape;106;p17" title="Robot Assembly.mp4">
            <a:hlinkClick r:id="rId8"/>
          </p:cNvPr>
          <p:cNvPicPr preferRelativeResize="0"/>
          <p:nvPr/>
        </p:nvPicPr>
        <p:blipFill>
          <a:blip r:embed="rId9">
            <a:alphaModFix/>
          </a:blip>
          <a:stretch>
            <a:fillRect/>
          </a:stretch>
        </p:blipFill>
        <p:spPr>
          <a:xfrm>
            <a:off x="5885892" y="2759275"/>
            <a:ext cx="2946408" cy="220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4: XY Plotter</a:t>
            </a:r>
            <a:endParaRPr/>
          </a:p>
        </p:txBody>
      </p:sp>
      <p:cxnSp>
        <p:nvCxnSpPr>
          <p:cNvPr id="112" name="Google Shape;112;p18"/>
          <p:cNvCxnSpPr/>
          <p:nvPr/>
        </p:nvCxnSpPr>
        <p:spPr>
          <a:xfrm>
            <a:off x="285375" y="1038875"/>
            <a:ext cx="5984700" cy="0"/>
          </a:xfrm>
          <a:prstGeom prst="straightConnector1">
            <a:avLst/>
          </a:prstGeom>
          <a:noFill/>
          <a:ln cap="flat" cmpd="sng" w="9525">
            <a:solidFill>
              <a:schemeClr val="dk2"/>
            </a:solidFill>
            <a:prstDash val="solid"/>
            <a:round/>
            <a:headEnd len="med" w="med" type="none"/>
            <a:tailEnd len="med" w="med" type="none"/>
          </a:ln>
        </p:spPr>
      </p:cxnSp>
      <p:pic>
        <p:nvPicPr>
          <p:cNvPr id="113" name="Google Shape;113;p18"/>
          <p:cNvPicPr preferRelativeResize="0"/>
          <p:nvPr/>
        </p:nvPicPr>
        <p:blipFill rotWithShape="1">
          <a:blip r:embed="rId3">
            <a:alphaModFix/>
          </a:blip>
          <a:srcRect b="0" l="42463" r="23875" t="5464"/>
          <a:stretch/>
        </p:blipFill>
        <p:spPr>
          <a:xfrm>
            <a:off x="2363525" y="1478475"/>
            <a:ext cx="2467627" cy="3212575"/>
          </a:xfrm>
          <a:prstGeom prst="rect">
            <a:avLst/>
          </a:prstGeom>
          <a:noFill/>
          <a:ln>
            <a:noFill/>
          </a:ln>
        </p:spPr>
      </p:pic>
      <p:pic>
        <p:nvPicPr>
          <p:cNvPr descr="Plotter Video" id="114" name="Google Shape;114;p18" title="XYPlotterVideo">
            <a:hlinkClick r:id="rId4"/>
          </p:cNvPr>
          <p:cNvPicPr preferRelativeResize="0"/>
          <p:nvPr/>
        </p:nvPicPr>
        <p:blipFill>
          <a:blip r:embed="rId5">
            <a:alphaModFix/>
          </a:blip>
          <a:stretch>
            <a:fillRect/>
          </a:stretch>
        </p:blipFill>
        <p:spPr>
          <a:xfrm>
            <a:off x="4972352" y="1581750"/>
            <a:ext cx="4008048" cy="3006036"/>
          </a:xfrm>
          <a:prstGeom prst="rect">
            <a:avLst/>
          </a:prstGeom>
          <a:noFill/>
          <a:ln>
            <a:noFill/>
          </a:ln>
        </p:spPr>
      </p:pic>
      <p:sp>
        <p:nvSpPr>
          <p:cNvPr id="115" name="Google Shape;115;p18"/>
          <p:cNvSpPr txBox="1"/>
          <p:nvPr/>
        </p:nvSpPr>
        <p:spPr>
          <a:xfrm>
            <a:off x="208125" y="2002213"/>
            <a:ext cx="2014200" cy="216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5"/>
              </a:buClr>
              <a:buSzPts val="1400"/>
              <a:buFont typeface="Oswald"/>
              <a:buChar char="●"/>
            </a:pPr>
            <a:r>
              <a:rPr lang="en">
                <a:solidFill>
                  <a:schemeClr val="accent5"/>
                </a:solidFill>
                <a:latin typeface="Oswald"/>
                <a:ea typeface="Oswald"/>
                <a:cs typeface="Oswald"/>
                <a:sym typeface="Oswald"/>
              </a:rPr>
              <a:t>Belt-Driven Carriage/Rail System for XZ Translation</a:t>
            </a:r>
            <a:endParaRPr>
              <a:solidFill>
                <a:schemeClr val="accent5"/>
              </a:solidFill>
              <a:latin typeface="Oswald"/>
              <a:ea typeface="Oswald"/>
              <a:cs typeface="Oswald"/>
              <a:sym typeface="Oswald"/>
            </a:endParaRPr>
          </a:p>
          <a:p>
            <a:pPr indent="-317500" lvl="0" marL="457200" rtl="0" algn="l">
              <a:spcBef>
                <a:spcPts val="1000"/>
              </a:spcBef>
              <a:spcAft>
                <a:spcPts val="0"/>
              </a:spcAft>
              <a:buClr>
                <a:schemeClr val="accent5"/>
              </a:buClr>
              <a:buSzPts val="1400"/>
              <a:buFont typeface="Oswald"/>
              <a:buChar char="●"/>
            </a:pPr>
            <a:r>
              <a:rPr lang="en">
                <a:solidFill>
                  <a:schemeClr val="accent5"/>
                </a:solidFill>
                <a:latin typeface="Oswald"/>
                <a:ea typeface="Oswald"/>
                <a:cs typeface="Oswald"/>
                <a:sym typeface="Oswald"/>
              </a:rPr>
              <a:t>Modular End-Effector Design</a:t>
            </a:r>
            <a:endParaRPr>
              <a:solidFill>
                <a:schemeClr val="accent5"/>
              </a:solidFill>
              <a:latin typeface="Oswald"/>
              <a:ea typeface="Oswald"/>
              <a:cs typeface="Oswald"/>
              <a:sym typeface="Oswald"/>
            </a:endParaRPr>
          </a:p>
          <a:p>
            <a:pPr indent="-317500" lvl="0" marL="457200" rtl="0" algn="l">
              <a:spcBef>
                <a:spcPts val="1000"/>
              </a:spcBef>
              <a:spcAft>
                <a:spcPts val="1000"/>
              </a:spcAft>
              <a:buClr>
                <a:schemeClr val="accent5"/>
              </a:buClr>
              <a:buSzPts val="1400"/>
              <a:buFont typeface="Oswald"/>
              <a:buChar char="●"/>
            </a:pPr>
            <a:r>
              <a:rPr lang="en">
                <a:solidFill>
                  <a:schemeClr val="accent5"/>
                </a:solidFill>
                <a:latin typeface="Oswald"/>
                <a:ea typeface="Oswald"/>
                <a:cs typeface="Oswald"/>
                <a:sym typeface="Oswald"/>
              </a:rPr>
              <a:t>Linear Actuator for Extension</a:t>
            </a:r>
            <a:endParaRPr>
              <a:solidFill>
                <a:schemeClr val="accent5"/>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5: Free-Standing </a:t>
            </a:r>
            <a:endParaRPr/>
          </a:p>
        </p:txBody>
      </p:sp>
      <p:sp>
        <p:nvSpPr>
          <p:cNvPr id="121" name="Google Shape;121;p19"/>
          <p:cNvSpPr txBox="1"/>
          <p:nvPr>
            <p:ph idx="1" type="body"/>
          </p:nvPr>
        </p:nvSpPr>
        <p:spPr>
          <a:xfrm>
            <a:off x="311700" y="1769625"/>
            <a:ext cx="3161400" cy="27993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accent5"/>
              </a:buClr>
              <a:buSzPts val="1400"/>
              <a:buFont typeface="Oswald"/>
              <a:buChar char="●"/>
            </a:pPr>
            <a:r>
              <a:rPr lang="en" sz="1400">
                <a:solidFill>
                  <a:schemeClr val="accent5"/>
                </a:solidFill>
                <a:latin typeface="Oswald"/>
                <a:ea typeface="Oswald"/>
                <a:cs typeface="Oswald"/>
                <a:sym typeface="Oswald"/>
              </a:rPr>
              <a:t>Based on human capabilities</a:t>
            </a:r>
            <a:endParaRPr sz="1400">
              <a:solidFill>
                <a:schemeClr val="accent5"/>
              </a:solidFill>
              <a:latin typeface="Oswald"/>
              <a:ea typeface="Oswald"/>
              <a:cs typeface="Oswald"/>
              <a:sym typeface="Oswald"/>
            </a:endParaRPr>
          </a:p>
          <a:p>
            <a:pPr indent="-317500" lvl="1" marL="914400" rtl="0" algn="l">
              <a:lnSpc>
                <a:spcPct val="100000"/>
              </a:lnSpc>
              <a:spcBef>
                <a:spcPts val="1000"/>
              </a:spcBef>
              <a:spcAft>
                <a:spcPts val="0"/>
              </a:spcAft>
              <a:buClr>
                <a:schemeClr val="accent5"/>
              </a:buClr>
              <a:buSzPts val="1400"/>
              <a:buFont typeface="Oswald"/>
              <a:buChar char="○"/>
            </a:pPr>
            <a:r>
              <a:rPr lang="en">
                <a:solidFill>
                  <a:schemeClr val="accent5"/>
                </a:solidFill>
                <a:latin typeface="Oswald"/>
                <a:ea typeface="Oswald"/>
                <a:cs typeface="Oswald"/>
                <a:sym typeface="Oswald"/>
              </a:rPr>
              <a:t>Store layout</a:t>
            </a:r>
            <a:endParaRPr sz="1400">
              <a:solidFill>
                <a:schemeClr val="accent5"/>
              </a:solidFill>
              <a:latin typeface="Oswald"/>
              <a:ea typeface="Oswald"/>
              <a:cs typeface="Oswald"/>
              <a:sym typeface="Oswald"/>
            </a:endParaRPr>
          </a:p>
          <a:p>
            <a:pPr indent="-317500" lvl="0" marL="457200" rtl="0" algn="l">
              <a:lnSpc>
                <a:spcPct val="100000"/>
              </a:lnSpc>
              <a:spcBef>
                <a:spcPts val="1000"/>
              </a:spcBef>
              <a:spcAft>
                <a:spcPts val="0"/>
              </a:spcAft>
              <a:buClr>
                <a:schemeClr val="accent5"/>
              </a:buClr>
              <a:buSzPts val="1400"/>
              <a:buFont typeface="Oswald"/>
              <a:buChar char="●"/>
            </a:pPr>
            <a:r>
              <a:rPr lang="en" sz="1400">
                <a:solidFill>
                  <a:schemeClr val="accent5"/>
                </a:solidFill>
                <a:latin typeface="Oswald"/>
                <a:ea typeface="Oswald"/>
                <a:cs typeface="Oswald"/>
                <a:sym typeface="Oswald"/>
              </a:rPr>
              <a:t>High degree of freedom in reaching places</a:t>
            </a:r>
            <a:endParaRPr sz="1400">
              <a:solidFill>
                <a:schemeClr val="accent5"/>
              </a:solidFill>
              <a:latin typeface="Oswald"/>
              <a:ea typeface="Oswald"/>
              <a:cs typeface="Oswald"/>
              <a:sym typeface="Oswald"/>
            </a:endParaRPr>
          </a:p>
          <a:p>
            <a:pPr indent="-317500" lvl="0" marL="457200" rtl="0" algn="l">
              <a:lnSpc>
                <a:spcPct val="100000"/>
              </a:lnSpc>
              <a:spcBef>
                <a:spcPts val="1000"/>
              </a:spcBef>
              <a:spcAft>
                <a:spcPts val="0"/>
              </a:spcAft>
              <a:buClr>
                <a:schemeClr val="accent5"/>
              </a:buClr>
              <a:buSzPts val="1400"/>
              <a:buFont typeface="Oswald"/>
              <a:buChar char="●"/>
            </a:pPr>
            <a:r>
              <a:rPr lang="en" sz="1400">
                <a:solidFill>
                  <a:schemeClr val="accent5"/>
                </a:solidFill>
                <a:latin typeface="Oswald"/>
                <a:ea typeface="Oswald"/>
                <a:cs typeface="Oswald"/>
                <a:sym typeface="Oswald"/>
              </a:rPr>
              <a:t>8x8 traction </a:t>
            </a:r>
            <a:endParaRPr sz="1400">
              <a:solidFill>
                <a:schemeClr val="accent5"/>
              </a:solidFill>
              <a:latin typeface="Oswald"/>
              <a:ea typeface="Oswald"/>
              <a:cs typeface="Oswald"/>
              <a:sym typeface="Oswald"/>
            </a:endParaRPr>
          </a:p>
          <a:p>
            <a:pPr indent="-317500" lvl="0" marL="457200" rtl="0" algn="l">
              <a:lnSpc>
                <a:spcPct val="100000"/>
              </a:lnSpc>
              <a:spcBef>
                <a:spcPts val="1000"/>
              </a:spcBef>
              <a:spcAft>
                <a:spcPts val="0"/>
              </a:spcAft>
              <a:buClr>
                <a:schemeClr val="accent5"/>
              </a:buClr>
              <a:buSzPts val="1400"/>
              <a:buFont typeface="Oswald"/>
              <a:buChar char="●"/>
            </a:pPr>
            <a:r>
              <a:rPr lang="en" sz="1400">
                <a:solidFill>
                  <a:schemeClr val="accent5"/>
                </a:solidFill>
                <a:latin typeface="Oswald"/>
                <a:ea typeface="Oswald"/>
                <a:cs typeface="Oswald"/>
                <a:sym typeface="Oswald"/>
              </a:rPr>
              <a:t>Needs space to operate</a:t>
            </a:r>
            <a:endParaRPr sz="1400">
              <a:solidFill>
                <a:schemeClr val="accent5"/>
              </a:solidFill>
              <a:latin typeface="Oswald"/>
              <a:ea typeface="Oswald"/>
              <a:cs typeface="Oswald"/>
              <a:sym typeface="Oswald"/>
            </a:endParaRPr>
          </a:p>
          <a:p>
            <a:pPr indent="-317500" lvl="0" marL="457200" rtl="0" algn="l">
              <a:lnSpc>
                <a:spcPct val="100000"/>
              </a:lnSpc>
              <a:spcBef>
                <a:spcPts val="1000"/>
              </a:spcBef>
              <a:spcAft>
                <a:spcPts val="1000"/>
              </a:spcAft>
              <a:buClr>
                <a:schemeClr val="accent5"/>
              </a:buClr>
              <a:buSzPts val="1400"/>
              <a:buFont typeface="Oswald"/>
              <a:buChar char="●"/>
            </a:pPr>
            <a:r>
              <a:rPr lang="en" sz="1400">
                <a:solidFill>
                  <a:schemeClr val="accent5"/>
                </a:solidFill>
                <a:latin typeface="Oswald"/>
                <a:ea typeface="Oswald"/>
                <a:cs typeface="Oswald"/>
                <a:sym typeface="Oswald"/>
              </a:rPr>
              <a:t>Grabs one item at a time</a:t>
            </a:r>
            <a:endParaRPr sz="1400">
              <a:solidFill>
                <a:schemeClr val="accent5"/>
              </a:solidFill>
              <a:latin typeface="Oswald"/>
              <a:ea typeface="Oswald"/>
              <a:cs typeface="Oswald"/>
              <a:sym typeface="Oswald"/>
            </a:endParaRPr>
          </a:p>
        </p:txBody>
      </p:sp>
      <p:pic>
        <p:nvPicPr>
          <p:cNvPr id="122" name="Google Shape;122;p19" title="2021-10-25 11-30-15.mkv">
            <a:hlinkClick r:id="rId3"/>
          </p:cNvPr>
          <p:cNvPicPr preferRelativeResize="0"/>
          <p:nvPr/>
        </p:nvPicPr>
        <p:blipFill>
          <a:blip r:embed="rId4">
            <a:alphaModFix/>
          </a:blip>
          <a:stretch>
            <a:fillRect/>
          </a:stretch>
        </p:blipFill>
        <p:spPr>
          <a:xfrm>
            <a:off x="4260300" y="1240625"/>
            <a:ext cx="4572000" cy="3429000"/>
          </a:xfrm>
          <a:prstGeom prst="rect">
            <a:avLst/>
          </a:prstGeom>
          <a:noFill/>
          <a:ln>
            <a:noFill/>
          </a:ln>
        </p:spPr>
      </p:pic>
      <p:cxnSp>
        <p:nvCxnSpPr>
          <p:cNvPr id="123" name="Google Shape;123;p19"/>
          <p:cNvCxnSpPr/>
          <p:nvPr/>
        </p:nvCxnSpPr>
        <p:spPr>
          <a:xfrm>
            <a:off x="285375" y="1038875"/>
            <a:ext cx="5984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